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1" r:id="rId2"/>
  </p:sldMasterIdLst>
  <p:notesMasterIdLst>
    <p:notesMasterId r:id="rId16"/>
  </p:notesMasterIdLst>
  <p:handoutMasterIdLst>
    <p:handoutMasterId r:id="rId17"/>
  </p:handoutMasterIdLst>
  <p:sldIdLst>
    <p:sldId id="256" r:id="rId3"/>
    <p:sldId id="294" r:id="rId4"/>
    <p:sldId id="296" r:id="rId5"/>
    <p:sldId id="297" r:id="rId6"/>
    <p:sldId id="298" r:id="rId7"/>
    <p:sldId id="284" r:id="rId8"/>
    <p:sldId id="285" r:id="rId9"/>
    <p:sldId id="291" r:id="rId10"/>
    <p:sldId id="290" r:id="rId11"/>
    <p:sldId id="292" r:id="rId12"/>
    <p:sldId id="293" r:id="rId13"/>
    <p:sldId id="301" r:id="rId14"/>
    <p:sldId id="300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ia McGaffigan" initials="PM" lastIdx="1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4F11054-BDF0-4E01-B55C-B10738C1EC47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5C95CAE-18C4-4AF8-AFD6-EF367D931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6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815B2-E1BF-4849-B815-9F649A825DC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34460-3E4D-49E3-8778-9A71A724C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many</a:t>
            </a:r>
            <a:r>
              <a:rPr lang="en-US" baseline="0" dirty="0" smtClean="0"/>
              <a:t> of you already recognize --- </a:t>
            </a:r>
            <a:endParaRPr lang="en-US" dirty="0" smtClean="0"/>
          </a:p>
          <a:p>
            <a:r>
              <a:rPr lang="en-US" dirty="0" smtClean="0"/>
              <a:t>It’s</a:t>
            </a:r>
            <a:r>
              <a:rPr lang="en-US" baseline="0" dirty="0" smtClean="0"/>
              <a:t> not quality </a:t>
            </a:r>
            <a:r>
              <a:rPr lang="en-US" dirty="0" smtClean="0"/>
              <a:t>Improvement</a:t>
            </a:r>
            <a:r>
              <a:rPr lang="en-US" baseline="0" dirty="0" smtClean="0"/>
              <a:t> </a:t>
            </a:r>
            <a:r>
              <a:rPr lang="en-US" dirty="0" smtClean="0"/>
              <a:t>projects managed by the Quality Department</a:t>
            </a:r>
            <a:r>
              <a:rPr lang="en-US" baseline="0" dirty="0" smtClean="0"/>
              <a:t> – </a:t>
            </a:r>
          </a:p>
          <a:p>
            <a:r>
              <a:rPr lang="en-US" baseline="0" dirty="0" smtClean="0"/>
              <a:t>Improvement is Operations, it’s how we do the story 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Quality/Safety department can help with training, support and coaching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34460-3E4D-49E3-8778-9A71A724CC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2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D6D30-1C30-42AF-9FE1-E78D3516976D}" type="datetime1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27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CBF2-BA64-4AE6-8A8F-842183B3596E}" type="datetime1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2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B8401-7A9A-4D5E-BAFB-6D1A4D4D22C0}" type="datetime1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0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3AD52-624A-40F6-B214-C7DC9522947D}" type="datetime1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52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8D58D-E390-4F00-BAF7-7A40A6B3C40F}" type="datetime1">
              <a:rPr lang="en-US" smtClean="0"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08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3CF6C-604B-45E3-8F08-FA6E131D3AD4}" type="datetime1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68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79CC-7C9C-4A55-B046-F38750C46F63}" type="datetime1">
              <a:rPr lang="en-US" smtClean="0"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8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A78F-8DB0-4C90-AD04-FE0BE9F7623C}" type="datetime1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1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7C2CC-556C-4B18-96B0-C5B788BC4278}" type="datetime1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14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17487-8174-4024-8674-73D9D8B0AD76}" type="datetime1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8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1AF4-BCD5-4AA7-A7A6-E150E28992D5}" type="datetime1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54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00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529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888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44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06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54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29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02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577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596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2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8C395-A811-4357-90A0-9B8DBDEAD96A}" type="datetime1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844DA-C388-4213-8FB4-E15974051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3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4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04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19200"/>
            <a:ext cx="8915400" cy="1470025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Themes for 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Accelerating </a:t>
            </a:r>
            <a:r>
              <a:rPr lang="en-US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Improvement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8351" y="4114800"/>
            <a:ext cx="7696200" cy="1676400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Paula Griswold, MS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Executive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Coalition for the Prevention of Medical Errors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6096000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800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ECRI Top Patient Safety Concerns </a:t>
            </a:r>
            <a:br>
              <a:rPr lang="en-US" dirty="0"/>
            </a:br>
            <a:r>
              <a:rPr lang="en-US" dirty="0"/>
              <a:t>for 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Diagnostic errors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Opioid safety across the continuum of care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Internal care coordination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Workarounds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Incorporating health IT into patient safety programs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Management of behavioral health needs in acute care settings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All-hazards emergency preparedness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Device cleaning, disinfection, and sterilization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Patient engagement and health literacy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Leadership engagement in patient safety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0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are organizational strategies?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Diagnostic errors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Opioid safety across the continuum of care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00B050"/>
                </a:solidFill>
              </a:rPr>
              <a:t>Internal care coordination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Workarounds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00B050"/>
                </a:solidFill>
              </a:rPr>
              <a:t>Incorporating health IT into patient safety programs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Management of behavioral health needs in acute care settings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All-hazards emergency preparedness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Device cleaning, disinfection, and sterilization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Patient engagement </a:t>
            </a:r>
            <a:r>
              <a:rPr lang="en-US" dirty="0"/>
              <a:t>and health literacy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Leadership engagement in patient safety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91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ECRI Top Patient Safety Concerns </a:t>
            </a:r>
            <a:br>
              <a:rPr lang="en-US" dirty="0"/>
            </a:br>
            <a:r>
              <a:rPr lang="en-US" dirty="0"/>
              <a:t>for </a:t>
            </a:r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Diagnostic stewardship and test result management using EHRs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Antimicrobial stewardship in physician practices and aging services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Burnout and its effect on patient safety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Patient safety concerns involving mobile health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Reducing discomfort with behavioral health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Identifying changes in a patient's condition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Developing and maintaining skills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Early sepsis recognition across the care continuum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Infections from peripherally inserted IV lines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Standardizing safety efforts across large health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19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2019 </a:t>
            </a:r>
            <a:br>
              <a:rPr lang="en-US" dirty="0" smtClean="0"/>
            </a:br>
            <a:r>
              <a:rPr lang="en-US" dirty="0" smtClean="0"/>
              <a:t>Which </a:t>
            </a:r>
            <a:r>
              <a:rPr lang="en-US" dirty="0"/>
              <a:t>are organizational strategies?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Diagnostic stewardship and test result management using EHRs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Antimicrobial stewardship in physician practices and aging services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Burnout and its effect on patient safety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Patient safety concerns involving mobile health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Reducing discomfort with behavioral health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Identifying changes in a patient's condition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Developing and maintaining skills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Early sepsis recognition across the care continuum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Infections from peripherally inserted IV lines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u="sng" dirty="0">
                <a:solidFill>
                  <a:srgbClr val="FF0000"/>
                </a:solidFill>
              </a:rPr>
              <a:t>Standardizing safety efforts across large health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00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Organizational Strategies to </a:t>
            </a:r>
            <a:br>
              <a:rPr lang="en-US" dirty="0"/>
            </a:br>
            <a:r>
              <a:rPr lang="en-US" dirty="0"/>
              <a:t>Accelerate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4953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Integrate performance improvement -goals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Patient </a:t>
            </a:r>
            <a:r>
              <a:rPr lang="en-US" dirty="0" smtClean="0"/>
              <a:t>safety/Reliability: 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providing effective care – do the right thing every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Quality /evidence-based care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Patient-centered care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Efficiency – reducing </a:t>
            </a:r>
            <a:r>
              <a:rPr lang="en-US" dirty="0" smtClean="0"/>
              <a:t>waste/improving value 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Worker </a:t>
            </a:r>
            <a:r>
              <a:rPr lang="en-US" dirty="0"/>
              <a:t>Safety   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Reduce Clinician/staff burnout – reducing wasted time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Joy and Meaning in work -    engaging staff in change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Across system - Care </a:t>
            </a:r>
            <a:r>
              <a:rPr lang="en-US" dirty="0" smtClean="0"/>
              <a:t>coordination &amp; </a:t>
            </a:r>
            <a:r>
              <a:rPr lang="en-US" dirty="0"/>
              <a:t>population health</a:t>
            </a:r>
          </a:p>
        </p:txBody>
      </p:sp>
      <p:pic>
        <p:nvPicPr>
          <p:cNvPr id="3076" name="Picture 4" descr="C:\Users\paulag\AppData\Local\Microsoft\Windows\Temporary Internet Files\Content.IE5\EO1WT87R\286px-GullBraceLeft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68" y="4419600"/>
            <a:ext cx="349983" cy="12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3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Organizational Strategies to </a:t>
            </a:r>
            <a:br>
              <a:rPr lang="en-US" dirty="0"/>
            </a:br>
            <a:r>
              <a:rPr lang="en-US" dirty="0"/>
              <a:t>Accelerate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077200" cy="386715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Integrate performance improvement </a:t>
            </a:r>
            <a:r>
              <a:rPr lang="en-US" dirty="0" smtClean="0"/>
              <a:t>goals</a:t>
            </a:r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“</a:t>
            </a:r>
            <a:r>
              <a:rPr lang="en-US" dirty="0"/>
              <a:t>Quality” as a business </a:t>
            </a:r>
            <a:r>
              <a:rPr lang="en-US" dirty="0" smtClean="0"/>
              <a:t>strategy</a:t>
            </a:r>
          </a:p>
          <a:p>
            <a:pPr marL="0" indent="0" algn="ctr">
              <a:buNone/>
            </a:pPr>
            <a:r>
              <a:rPr lang="en-US" dirty="0" smtClean="0"/>
              <a:t>Meeting customers</a:t>
            </a:r>
            <a:r>
              <a:rPr lang="en-US" dirty="0"/>
              <a:t>’ needs without </a:t>
            </a:r>
            <a:r>
              <a:rPr lang="en-US" dirty="0" smtClean="0"/>
              <a:t>waste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Not just improvement projects --- “project-itis”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70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Organizational Strategies to </a:t>
            </a:r>
            <a:br>
              <a:rPr lang="en-US" dirty="0"/>
            </a:br>
            <a:r>
              <a:rPr lang="en-US" dirty="0"/>
              <a:t>Accelerate </a:t>
            </a:r>
            <a:r>
              <a:rPr lang="en-US" dirty="0" smtClean="0"/>
              <a:t>Improvement: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910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b="1" dirty="0"/>
              <a:t>Integrate</a:t>
            </a:r>
            <a:r>
              <a:rPr lang="en-US" sz="3600" dirty="0"/>
              <a:t>/align performance improvement resources (no siloes)</a:t>
            </a:r>
            <a:endParaRPr lang="en-US" dirty="0" smtClean="0"/>
          </a:p>
          <a:p>
            <a:pPr lvl="1">
              <a:buFontTx/>
              <a:buChar char="-"/>
            </a:pPr>
            <a:r>
              <a:rPr lang="en-US" dirty="0" smtClean="0"/>
              <a:t>Quality</a:t>
            </a:r>
          </a:p>
          <a:p>
            <a:pPr lvl="1">
              <a:buFontTx/>
              <a:buChar char="-"/>
            </a:pPr>
            <a:r>
              <a:rPr lang="en-US" dirty="0" smtClean="0"/>
              <a:t>Safety/Risk </a:t>
            </a:r>
            <a:r>
              <a:rPr lang="en-US" dirty="0"/>
              <a:t>management</a:t>
            </a:r>
          </a:p>
          <a:p>
            <a:pPr lvl="1">
              <a:buFontTx/>
              <a:buChar char="-"/>
            </a:pPr>
            <a:r>
              <a:rPr lang="en-US" dirty="0" smtClean="0"/>
              <a:t>Efficiency/lean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Patient experience/patient relations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b="1" dirty="0"/>
              <a:t>Decentralize</a:t>
            </a:r>
            <a:r>
              <a:rPr lang="en-US" sz="3600" dirty="0"/>
              <a:t> – own the improvement work within units and </a:t>
            </a:r>
            <a:r>
              <a:rPr lang="en-US" sz="3600" dirty="0" smtClean="0"/>
              <a:t>departments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b="1" dirty="0" smtClean="0"/>
              <a:t>Proactive</a:t>
            </a:r>
            <a:r>
              <a:rPr lang="en-US" sz="3600" dirty="0" smtClean="0"/>
              <a:t> improvement – not (just)reactive</a:t>
            </a:r>
            <a:endParaRPr lang="en-US" sz="3600" dirty="0"/>
          </a:p>
          <a:p>
            <a:pPr marL="57095" indent="0">
              <a:buNone/>
            </a:pPr>
            <a:endParaRPr lang="en-US" dirty="0"/>
          </a:p>
          <a:p>
            <a:pPr lvl="1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11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image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9600"/>
            <a:ext cx="9163639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667434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Improvement is Operations…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90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5" y="3505211"/>
            <a:ext cx="5368925" cy="2678113"/>
          </a:xfrm>
          <a:ln w="57150">
            <a:solidFill>
              <a:schemeClr val="accent1"/>
            </a:solidFill>
          </a:ln>
        </p:spPr>
        <p:txBody>
          <a:bodyPr rtlCol="0">
            <a:spAutoFit/>
          </a:bodyPr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b="1" kern="1200" dirty="0"/>
              <a:t>Improving daily work:</a:t>
            </a:r>
          </a:p>
          <a:p>
            <a:pPr algn="ctr">
              <a:spcBef>
                <a:spcPct val="0"/>
              </a:spcBef>
              <a:buFont typeface="Monotype Sorts" pitchFamily="2" charset="2"/>
              <a:buChar char="¡"/>
              <a:defRPr/>
            </a:pPr>
            <a:endParaRPr lang="en-US" sz="2400" b="1" kern="1200" dirty="0"/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400" kern="1200" dirty="0"/>
              <a:t>1. </a:t>
            </a:r>
            <a:r>
              <a:rPr lang="en-US" sz="2400" kern="1200" dirty="0" smtClean="0"/>
              <a:t>Culture </a:t>
            </a:r>
            <a:r>
              <a:rPr lang="en-US" sz="2400" kern="1200" dirty="0"/>
              <a:t>including commitment to safety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400" kern="1200" dirty="0"/>
              <a:t>        and continual learning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400" kern="1200" dirty="0"/>
              <a:t>2.  “See problems”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400" kern="1200" dirty="0"/>
              <a:t>3.  “Solve problems” </a:t>
            </a:r>
          </a:p>
          <a:p>
            <a:pPr algn="ctr">
              <a:spcBef>
                <a:spcPct val="0"/>
              </a:spcBef>
              <a:buFont typeface="Monotype Sorts" pitchFamily="2" charset="2"/>
              <a:buChar char="¡"/>
              <a:defRPr/>
            </a:pPr>
            <a:endParaRPr lang="en-US" sz="2400" b="1" kern="1200" dirty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520700" y="1047750"/>
            <a:ext cx="5380038" cy="2108179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351" tIns="45675" rIns="91351" bIns="45675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Daily work – everyday operations</a:t>
            </a:r>
            <a:r>
              <a:rPr lang="en-US" altLang="en-US" sz="2400" dirty="0">
                <a:solidFill>
                  <a:srgbClr val="000000"/>
                </a:solidFill>
              </a:rPr>
              <a:t>:</a:t>
            </a:r>
          </a:p>
          <a:p>
            <a:pPr algn="ctr" defTabSz="913499">
              <a:spcBef>
                <a:spcPct val="0"/>
              </a:spcBef>
              <a:buClrTx/>
              <a:buSzTx/>
              <a:buFont typeface="Monotype Sorts"/>
              <a:buNone/>
            </a:pPr>
            <a:endParaRPr lang="en-US" altLang="en-US" sz="1100" dirty="0">
              <a:solidFill>
                <a:srgbClr val="000000"/>
              </a:solidFill>
            </a:endParaRP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 1. </a:t>
            </a:r>
            <a:r>
              <a:rPr lang="en-US" altLang="en-US" sz="2400" dirty="0" smtClean="0">
                <a:solidFill>
                  <a:srgbClr val="000000"/>
                </a:solidFill>
              </a:rPr>
              <a:t>System </a:t>
            </a:r>
            <a:r>
              <a:rPr lang="en-US" altLang="en-US" sz="2400" dirty="0">
                <a:solidFill>
                  <a:srgbClr val="000000"/>
                </a:solidFill>
              </a:rPr>
              <a:t>Design     </a:t>
            </a: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    - are work processes well designed</a:t>
            </a:r>
            <a:r>
              <a:rPr lang="en-US" altLang="en-US" sz="2400" dirty="0" smtClean="0">
                <a:solidFill>
                  <a:srgbClr val="000000"/>
                </a:solidFill>
              </a:rPr>
              <a:t>?</a:t>
            </a:r>
          </a:p>
          <a:p>
            <a:pPr defTabSz="913499">
              <a:spcBef>
                <a:spcPct val="0"/>
              </a:spcBef>
              <a:buClrTx/>
              <a:buSz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</a:t>
            </a:r>
            <a:r>
              <a:rPr lang="en-US" altLang="en-US" sz="2400" dirty="0" smtClean="0">
                <a:solidFill>
                  <a:srgbClr val="000000"/>
                </a:solidFill>
              </a:rPr>
              <a:t> 2. Culture</a:t>
            </a:r>
            <a:endParaRPr lang="en-US" altLang="en-US" sz="2400" dirty="0">
              <a:solidFill>
                <a:srgbClr val="000000"/>
              </a:solidFill>
            </a:endParaRP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    - are defined work processes followed?   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22532" name="Right Arrow 4"/>
          <p:cNvSpPr>
            <a:spLocks noChangeArrowheads="1"/>
          </p:cNvSpPr>
          <p:nvPr/>
        </p:nvSpPr>
        <p:spPr bwMode="auto">
          <a:xfrm>
            <a:off x="5954993" y="1704975"/>
            <a:ext cx="1219200" cy="484188"/>
          </a:xfrm>
          <a:prstGeom prst="rightArrow">
            <a:avLst>
              <a:gd name="adj1" fmla="val 50000"/>
              <a:gd name="adj2" fmla="val 5004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51" tIns="45675" rIns="91351" bIns="45675"/>
          <a:lstStyle>
            <a:lvl1pPr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7239000" y="1218597"/>
            <a:ext cx="1752600" cy="1200238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351" tIns="45675" rIns="91351" bIns="45675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Patient </a:t>
            </a:r>
            <a:endParaRPr lang="en-US" altLang="en-US" sz="2400" dirty="0" smtClean="0">
              <a:solidFill>
                <a:srgbClr val="000000"/>
              </a:solidFill>
            </a:endParaRP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 smtClean="0">
                <a:solidFill>
                  <a:srgbClr val="000000"/>
                </a:solidFill>
              </a:rPr>
              <a:t>Experience</a:t>
            </a:r>
            <a:endParaRPr lang="en-US" altLang="en-US" sz="2400" dirty="0">
              <a:solidFill>
                <a:srgbClr val="000000"/>
              </a:solidFill>
            </a:endParaRPr>
          </a:p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sz="2400" dirty="0" smtClean="0">
                <a:solidFill>
                  <a:srgbClr val="000000"/>
                </a:solidFill>
              </a:rPr>
              <a:t>&amp; Outcomes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7" name="Curved Left Arrow 6"/>
          <p:cNvSpPr/>
          <p:nvPr/>
        </p:nvSpPr>
        <p:spPr bwMode="auto">
          <a:xfrm>
            <a:off x="6198833" y="2362200"/>
            <a:ext cx="731520" cy="198120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0800000" lon="0" rev="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51" tIns="45675" rIns="91351" bIns="45675"/>
          <a:lstStyle/>
          <a:p>
            <a:pPr defTabSz="913499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381000" y="249243"/>
            <a:ext cx="9198240" cy="5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51" tIns="45675" rIns="91351" bIns="45675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/>
              <a:buChar char="¡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3499"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US" altLang="en-US" b="1" dirty="0">
                <a:solidFill>
                  <a:srgbClr val="000000"/>
                </a:solidFill>
              </a:rPr>
              <a:t>What </a:t>
            </a:r>
            <a:r>
              <a:rPr lang="en-US" altLang="en-US" b="1" dirty="0" smtClean="0">
                <a:solidFill>
                  <a:srgbClr val="000000"/>
                </a:solidFill>
              </a:rPr>
              <a:t>drives experience &amp; outcomes </a:t>
            </a:r>
            <a:r>
              <a:rPr lang="en-US" altLang="en-US" b="1" dirty="0">
                <a:solidFill>
                  <a:srgbClr val="000000"/>
                </a:solidFill>
              </a:rPr>
              <a:t>for patients?</a:t>
            </a:r>
          </a:p>
        </p:txBody>
      </p:sp>
    </p:spTree>
    <p:extLst>
      <p:ext uri="{BB962C8B-B14F-4D97-AF65-F5344CB8AC3E}">
        <p14:creationId xmlns:p14="http://schemas.microsoft.com/office/powerpoint/2010/main" val="89687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 for Accelerating Improvement: Framework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2286000"/>
            <a:ext cx="8209483" cy="38671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Garamond" panose="02020404030301010803" pitchFamily="18" charset="0"/>
              </a:rPr>
              <a:t>Leadership</a:t>
            </a:r>
            <a:endParaRPr lang="en-US" sz="36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latin typeface="Garamond" panose="02020404030301010803" pitchFamily="18" charset="0"/>
              </a:rPr>
              <a:t>Culture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latin typeface="Garamond" panose="02020404030301010803" pitchFamily="18" charset="0"/>
              </a:rPr>
              <a:t>Learning System for </a:t>
            </a:r>
            <a:r>
              <a:rPr lang="en-US" sz="3600" dirty="0" smtClean="0">
                <a:latin typeface="Garamond" panose="02020404030301010803" pitchFamily="18" charset="0"/>
              </a:rPr>
              <a:t>Process Improvement</a:t>
            </a:r>
            <a:endParaRPr lang="en-US" sz="36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FF0000"/>
                </a:solidFill>
                <a:latin typeface="Garamond" panose="02020404030301010803" pitchFamily="18" charset="0"/>
              </a:rPr>
              <a:t>Patient and Family </a:t>
            </a:r>
            <a:r>
              <a:rPr lang="en-US" sz="36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Engagement</a:t>
            </a:r>
          </a:p>
          <a:p>
            <a:pPr marL="0" indent="0">
              <a:buNone/>
            </a:pPr>
            <a:endParaRPr lang="en-US" sz="2200" dirty="0" smtClean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Staff Engagement</a:t>
            </a:r>
            <a:endParaRPr lang="en-US" sz="36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47231" flipH="1">
            <a:off x="6213199" y="2133009"/>
            <a:ext cx="2260087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8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Continue to provide models:     </a:t>
            </a:r>
          </a:p>
          <a:p>
            <a:pPr marL="0" indent="0">
              <a:buNone/>
            </a:pPr>
            <a:r>
              <a:rPr lang="en-US" dirty="0" smtClean="0"/>
              <a:t>Framework for organizational transformation  </a:t>
            </a:r>
            <a:r>
              <a:rPr lang="en-US" dirty="0"/>
              <a:t>to accelerate improvement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Agenda: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</a:t>
            </a:r>
            <a:r>
              <a:rPr lang="en-US" dirty="0" smtClean="0"/>
              <a:t>rganizational </a:t>
            </a:r>
            <a:r>
              <a:rPr lang="en-US" dirty="0"/>
              <a:t>strategies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Improving diagnostic process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r>
              <a:rPr lang="en-US" dirty="0"/>
              <a:t>Engage you in giving feedback	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What would help you </a:t>
            </a:r>
            <a:r>
              <a:rPr lang="en-US" dirty="0" smtClean="0"/>
              <a:t>make these changes in your organization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78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1143000"/>
          </a:xfrm>
        </p:spPr>
        <p:txBody>
          <a:bodyPr/>
          <a:lstStyle/>
          <a:p>
            <a:r>
              <a:rPr lang="en-US" dirty="0" smtClean="0"/>
              <a:t>Building a Massachusetts Partnership to Accelerate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Partner with other organizations in the state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Continue to learn from each other: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dirty="0" smtClean="0"/>
              <a:t>Share strategies, critical success factors, curriculum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With healthcare </a:t>
            </a:r>
            <a:r>
              <a:rPr lang="en-US" dirty="0"/>
              <a:t>l</a:t>
            </a:r>
            <a:r>
              <a:rPr lang="en-US" dirty="0" smtClean="0"/>
              <a:t>eaders and </a:t>
            </a:r>
            <a:r>
              <a:rPr lang="en-US" dirty="0" smtClean="0"/>
              <a:t>patients </a:t>
            </a:r>
            <a:r>
              <a:rPr lang="en-US" dirty="0"/>
              <a:t>and </a:t>
            </a:r>
            <a:r>
              <a:rPr lang="en-US" smtClean="0"/>
              <a:t>families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Designing systems for staff engagement in improving work – toward all goals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87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5560</TotalTime>
  <Words>546</Words>
  <Application>Microsoft Office PowerPoint</Application>
  <PresentationFormat>On-screen Show (4:3)</PresentationFormat>
  <Paragraphs>131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1_Coalition-MAH powerpoint template</vt:lpstr>
      <vt:lpstr>Key Themes for  Accelerating Performance Improvement</vt:lpstr>
      <vt:lpstr>ECRI Top Patient Safety Concerns  for 2018</vt:lpstr>
      <vt:lpstr>Which are organizational strategies?</vt:lpstr>
      <vt:lpstr>ECRI Top Patient Safety Concerns  for 2019</vt:lpstr>
      <vt:lpstr>2019  Which are organizational strategies?</vt:lpstr>
      <vt:lpstr>Organizational Strategies to  Accelerate Improvement</vt:lpstr>
      <vt:lpstr>Organizational Strategies to  Accelerate Improvement</vt:lpstr>
      <vt:lpstr>Organizational Strategies to  Accelerate Improvement: Approach</vt:lpstr>
      <vt:lpstr>PowerPoint Presentation</vt:lpstr>
      <vt:lpstr>PowerPoint Presentation</vt:lpstr>
      <vt:lpstr>Strategies for Accelerating Improvement: Framework</vt:lpstr>
      <vt:lpstr>Today</vt:lpstr>
      <vt:lpstr>Building a Massachusetts Partnership to Accelerate Improvement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for Accelerating Improvement</dc:title>
  <dc:creator>Paula Griswold</dc:creator>
  <cp:lastModifiedBy>Amelia Cook</cp:lastModifiedBy>
  <cp:revision>47</cp:revision>
  <cp:lastPrinted>2018-11-27T21:09:43Z</cp:lastPrinted>
  <dcterms:created xsi:type="dcterms:W3CDTF">2018-03-18T20:49:59Z</dcterms:created>
  <dcterms:modified xsi:type="dcterms:W3CDTF">2019-03-27T14:38:44Z</dcterms:modified>
</cp:coreProperties>
</file>